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6" r:id="rId2"/>
    <p:sldId id="430" r:id="rId3"/>
    <p:sldId id="429" r:id="rId4"/>
    <p:sldId id="431" r:id="rId5"/>
    <p:sldId id="418" r:id="rId6"/>
    <p:sldId id="369" r:id="rId7"/>
    <p:sldId id="290" r:id="rId8"/>
    <p:sldId id="421" r:id="rId9"/>
    <p:sldId id="291" r:id="rId10"/>
    <p:sldId id="292" r:id="rId11"/>
    <p:sldId id="419" r:id="rId12"/>
    <p:sldId id="294" r:id="rId13"/>
    <p:sldId id="422" r:id="rId14"/>
    <p:sldId id="423" r:id="rId15"/>
    <p:sldId id="424" r:id="rId16"/>
    <p:sldId id="425" r:id="rId17"/>
    <p:sldId id="371" r:id="rId18"/>
    <p:sldId id="426" r:id="rId19"/>
    <p:sldId id="427" r:id="rId20"/>
    <p:sldId id="437" r:id="rId21"/>
    <p:sldId id="298" r:id="rId22"/>
    <p:sldId id="428" r:id="rId23"/>
    <p:sldId id="433" r:id="rId24"/>
    <p:sldId id="434" r:id="rId25"/>
    <p:sldId id="432" r:id="rId26"/>
    <p:sldId id="435" r:id="rId27"/>
    <p:sldId id="436" r:id="rId28"/>
    <p:sldId id="399" r:id="rId29"/>
    <p:sldId id="400" r:id="rId3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5" autoAdjust="0"/>
    <p:restoredTop sz="94708" autoAdjust="0"/>
  </p:normalViewPr>
  <p:slideViewPr>
    <p:cSldViewPr>
      <p:cViewPr varScale="1">
        <p:scale>
          <a:sx n="109" d="100"/>
          <a:sy n="109" d="100"/>
        </p:scale>
        <p:origin x="34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nl-NL"/>
              <a:t>Utrecht, vrijdag 15 maart 2013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7EED8E-96CE-4831-A5FC-EE8F047AE68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465651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nl-NL"/>
              <a:t>Utrecht, vrijdag 15 maart 2013</a:t>
            </a:r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B1A1B-6285-4B83-B90B-081A26B2392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515128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B1A1B-6285-4B83-B90B-081A26B2392F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nl-NL"/>
              <a:t>Utrecht, vrijdag 15 maart 2013</a:t>
            </a:r>
          </a:p>
        </p:txBody>
      </p:sp>
    </p:spTree>
    <p:extLst>
      <p:ext uri="{BB962C8B-B14F-4D97-AF65-F5344CB8AC3E}">
        <p14:creationId xmlns:p14="http://schemas.microsoft.com/office/powerpoint/2010/main" val="2364694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B7B7-FD16-4004-9F1B-FB18A459812A}" type="datetimeFigureOut">
              <a:rPr lang="nl-NL" smtClean="0"/>
              <a:pPr/>
              <a:t>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94B5D-BD40-427F-8ABA-44C09E8E65E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B7B7-FD16-4004-9F1B-FB18A459812A}" type="datetimeFigureOut">
              <a:rPr lang="nl-NL" smtClean="0"/>
              <a:pPr/>
              <a:t>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94B5D-BD40-427F-8ABA-44C09E8E65E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B7B7-FD16-4004-9F1B-FB18A459812A}" type="datetimeFigureOut">
              <a:rPr lang="nl-NL" smtClean="0"/>
              <a:pPr/>
              <a:t>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94B5D-BD40-427F-8ABA-44C09E8E65E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B7B7-FD16-4004-9F1B-FB18A459812A}" type="datetimeFigureOut">
              <a:rPr lang="nl-NL" smtClean="0"/>
              <a:pPr/>
              <a:t>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94B5D-BD40-427F-8ABA-44C09E8E65E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B7B7-FD16-4004-9F1B-FB18A459812A}" type="datetimeFigureOut">
              <a:rPr lang="nl-NL" smtClean="0"/>
              <a:pPr/>
              <a:t>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94B5D-BD40-427F-8ABA-44C09E8E65E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B7B7-FD16-4004-9F1B-FB18A459812A}" type="datetimeFigureOut">
              <a:rPr lang="nl-NL" smtClean="0"/>
              <a:pPr/>
              <a:t>2-5-2017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94B5D-BD40-427F-8ABA-44C09E8E65E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B7B7-FD16-4004-9F1B-FB18A459812A}" type="datetimeFigureOut">
              <a:rPr lang="nl-NL" smtClean="0"/>
              <a:pPr/>
              <a:t>2-5-2017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94B5D-BD40-427F-8ABA-44C09E8E65E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B7B7-FD16-4004-9F1B-FB18A459812A}" type="datetimeFigureOut">
              <a:rPr lang="nl-NL" smtClean="0"/>
              <a:pPr/>
              <a:t>2-5-2017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94B5D-BD40-427F-8ABA-44C09E8E65E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B7B7-FD16-4004-9F1B-FB18A459812A}" type="datetimeFigureOut">
              <a:rPr lang="nl-NL" smtClean="0"/>
              <a:pPr/>
              <a:t>2-5-2017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94B5D-BD40-427F-8ABA-44C09E8E65E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B7B7-FD16-4004-9F1B-FB18A459812A}" type="datetimeFigureOut">
              <a:rPr lang="nl-NL" smtClean="0"/>
              <a:pPr/>
              <a:t>2-5-2017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94B5D-BD40-427F-8ABA-44C09E8E65E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B7B7-FD16-4004-9F1B-FB18A459812A}" type="datetimeFigureOut">
              <a:rPr lang="nl-NL" smtClean="0"/>
              <a:pPr/>
              <a:t>2-5-2017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94B5D-BD40-427F-8ABA-44C09E8E65E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1B7B7-FD16-4004-9F1B-FB18A459812A}" type="datetimeFigureOut">
              <a:rPr lang="nl-NL" smtClean="0"/>
              <a:pPr/>
              <a:t>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94B5D-BD40-427F-8ABA-44C09E8E65E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1412776"/>
            <a:ext cx="7772400" cy="1470025"/>
          </a:xfrm>
        </p:spPr>
        <p:txBody>
          <a:bodyPr>
            <a:normAutofit/>
          </a:bodyPr>
          <a:lstStyle/>
          <a:p>
            <a:r>
              <a:rPr lang="nl-NL" sz="3200" b="1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Procederen in de dagelijkse praktijk</a:t>
            </a:r>
            <a:br>
              <a:rPr lang="nl-NL" sz="3200" b="1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 b="1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Tips en actualiteiten</a:t>
            </a:r>
            <a:endParaRPr lang="nl-NL" sz="24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19672" y="3140968"/>
            <a:ext cx="6400800" cy="2880320"/>
          </a:xfrm>
        </p:spPr>
        <p:txBody>
          <a:bodyPr>
            <a:normAutofit/>
          </a:bodyPr>
          <a:lstStyle/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Lezing</a:t>
            </a:r>
          </a:p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Haagse Jonge Balie</a:t>
            </a:r>
          </a:p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Dinsdag, 2 mei 2017</a:t>
            </a:r>
          </a:p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Paleis van Justitie Den Haag</a:t>
            </a:r>
          </a:p>
          <a:p>
            <a:endParaRPr lang="nl-NL" sz="2400" i="1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  <a:p>
            <a:r>
              <a:rPr lang="nl-NL" sz="2400" i="1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Ellen van Swaaij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Dagvaardingsprocedure in eerste aanleg</a:t>
            </a:r>
            <a:b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Titel 1, Afdeling 6: exploten (artt. 45 Rv. e.v.)</a:t>
            </a:r>
          </a:p>
          <a:p>
            <a:pPr marL="938213" lvl="1" indent="-179388"/>
            <a:r>
              <a:rPr lang="nl-NL" sz="24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Betekening: hoe en aan wie?</a:t>
            </a:r>
          </a:p>
          <a:p>
            <a:pPr marL="1338263" lvl="2" indent="-179388"/>
            <a:r>
              <a:rPr lang="nl-NL" sz="20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In persoon</a:t>
            </a:r>
          </a:p>
          <a:p>
            <a:pPr marL="1338263" lvl="2" indent="-179388"/>
            <a:r>
              <a:rPr lang="nl-NL" sz="20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In de envelop</a:t>
            </a:r>
          </a:p>
          <a:p>
            <a:pPr marL="1338263" lvl="2" indent="-179388"/>
            <a:r>
              <a:rPr lang="nl-NL" sz="20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Anderen</a:t>
            </a:r>
          </a:p>
          <a:p>
            <a:pPr marL="1338263" lvl="2" indent="-179388"/>
            <a:r>
              <a:rPr lang="nl-NL" sz="20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In geval van weigering artikel 46 lid 3 Rv. </a:t>
            </a:r>
          </a:p>
          <a:p>
            <a:pPr marL="1338263" lvl="2" indent="-179388"/>
            <a:r>
              <a:rPr lang="nl-NL" sz="20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Rechtspersonen: kantoor van bestuur of woonplaats hoofd bestuurder</a:t>
            </a:r>
            <a:endParaRPr lang="nl-NL" sz="20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Dagvaardingsprocedure in eerste aanleg</a:t>
            </a:r>
            <a:b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Titel 1, Afdeling 6: exploten (</a:t>
            </a:r>
            <a:r>
              <a:rPr lang="nl-NL" sz="2800" dirty="0" err="1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artt</a:t>
            </a:r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. 45 Rv. e.v.)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Betekening: hoe en aan wie?</a:t>
            </a:r>
          </a:p>
          <a:p>
            <a:pPr marL="1338263" lvl="2" indent="-179388"/>
            <a:r>
              <a:rPr lang="nl-NL" sz="20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Gezamenlijke erfgenamen extra eis Art. 53a Rv., minstens één erfgenaam aldaar woonachtig. Exploot moet dit ook vermelden.</a:t>
            </a:r>
          </a:p>
          <a:p>
            <a:pPr marL="1338263" lvl="2" indent="-179388"/>
            <a:r>
              <a:rPr lang="nl-NL" sz="20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Zie ook HR 5 april 2013, HR:2013:BY9084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Rechtsmiddel tegen meerdere uitspraken bij één exploot</a:t>
            </a:r>
          </a:p>
          <a:p>
            <a:pPr marL="1338263" lvl="2" indent="-179388"/>
            <a:r>
              <a:rPr lang="nl-NL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Zie ook HR 21 juni 2013, HR:2013:BZ8317</a:t>
            </a:r>
          </a:p>
        </p:txBody>
      </p:sp>
    </p:spTree>
    <p:extLst>
      <p:ext uri="{BB962C8B-B14F-4D97-AF65-F5344CB8AC3E}">
        <p14:creationId xmlns:p14="http://schemas.microsoft.com/office/powerpoint/2010/main" val="4085175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Dagvaardingsprocedure in eerste aanleg</a:t>
            </a:r>
            <a:b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Titel 2, Afdeling 4: de dagvaarding</a:t>
            </a:r>
          </a:p>
          <a:p>
            <a:pPr marL="938213" lvl="1" indent="-179388"/>
            <a:r>
              <a:rPr lang="nl-NL" sz="24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Art. 111 Rv.: inhoud dagvaarding</a:t>
            </a:r>
          </a:p>
          <a:p>
            <a:pPr marL="1338263" lvl="2" indent="-179388"/>
            <a:r>
              <a:rPr lang="nl-NL" sz="20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Woonplaats eiser</a:t>
            </a:r>
          </a:p>
          <a:p>
            <a:pPr marL="1338263" lvl="2" indent="-179388"/>
            <a:r>
              <a:rPr lang="nl-NL" sz="20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Naam gemachtigde of advocaat</a:t>
            </a:r>
          </a:p>
          <a:p>
            <a:pPr marL="1338263" lvl="2" indent="-179388"/>
            <a:r>
              <a:rPr lang="nl-NL" sz="20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Aanwijzing rechter</a:t>
            </a:r>
          </a:p>
          <a:p>
            <a:pPr marL="1338263" lvl="2" indent="-179388"/>
            <a:r>
              <a:rPr lang="nl-NL" sz="20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Eis en grondslag</a:t>
            </a:r>
          </a:p>
          <a:p>
            <a:pPr marL="1338263" lvl="2" indent="-179388"/>
            <a:r>
              <a:rPr lang="nl-NL" sz="20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Datum zitting</a:t>
            </a:r>
          </a:p>
          <a:p>
            <a:pPr marL="1338263" lvl="2" indent="-179388"/>
            <a:r>
              <a:rPr lang="nl-NL" sz="20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Aanzeggingen: geen verweer, meerdere gedaagden, griffierecht</a:t>
            </a:r>
          </a:p>
          <a:p>
            <a:pPr marL="1338263" lvl="2" indent="-179388"/>
            <a:r>
              <a:rPr lang="nl-NL" sz="20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Substantiëring bekende weren</a:t>
            </a:r>
            <a:endParaRPr lang="nl-NL" sz="20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Procesinleiding KEI</a:t>
            </a:r>
            <a:b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30a-3 Inhoud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Eiser/verzoeker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Verweerder en belanghebbenden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Gemachtigde/advocaat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Vorderingsprocedure 4 weken/6 maanden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Vordering met gronden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Substantiëring en exhibitie</a:t>
            </a:r>
          </a:p>
        </p:txBody>
      </p:sp>
    </p:spTree>
    <p:extLst>
      <p:ext uri="{BB962C8B-B14F-4D97-AF65-F5344CB8AC3E}">
        <p14:creationId xmlns:p14="http://schemas.microsoft.com/office/powerpoint/2010/main" val="2095290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Procesinleiding KEI</a:t>
            </a:r>
            <a:b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30b Gecombineerde verzoeken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Voldoende samenhang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Splitsing mogelijk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Mits Nederlandse rechter voor alle verzoeken bevoegd</a:t>
            </a:r>
          </a:p>
        </p:txBody>
      </p:sp>
    </p:spTree>
    <p:extLst>
      <p:ext uri="{BB962C8B-B14F-4D97-AF65-F5344CB8AC3E}">
        <p14:creationId xmlns:p14="http://schemas.microsoft.com/office/powerpoint/2010/main" val="2288423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Procesinleiding KEI</a:t>
            </a:r>
            <a:b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Oproeping (art. 111 Rv.) vorderingszaak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Tekst/datum/inlogcode procesinleiding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Wijze van verschijnen advocaat/persoon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Verweertermijn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Griffierecht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Kort geding: datum behandeling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Verzoek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Oproep bevat de procesinleiding</a:t>
            </a:r>
          </a:p>
        </p:txBody>
      </p:sp>
    </p:spTree>
    <p:extLst>
      <p:ext uri="{BB962C8B-B14F-4D97-AF65-F5344CB8AC3E}">
        <p14:creationId xmlns:p14="http://schemas.microsoft.com/office/powerpoint/2010/main" val="1304027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Procesinleiding KEI</a:t>
            </a:r>
            <a:b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Oproeping (art. 111 Rv.) vorderingszaak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Griffier stelt oproepingsbericht op</a:t>
            </a:r>
          </a:p>
          <a:p>
            <a:pPr marL="1338263" lvl="2" indent="-179388"/>
            <a:r>
              <a:rPr lang="nl-NL" sz="20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Vormvrij, exploot mag</a:t>
            </a:r>
          </a:p>
          <a:p>
            <a:pPr marL="1338263" lvl="2" indent="-179388"/>
            <a:r>
              <a:rPr lang="nl-NL" sz="20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Bij niet verschijnen, exploot moet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Deurwaarder: exploot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Verzoek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Brief griffier</a:t>
            </a:r>
          </a:p>
        </p:txBody>
      </p:sp>
    </p:spTree>
    <p:extLst>
      <p:ext uri="{BB962C8B-B14F-4D97-AF65-F5344CB8AC3E}">
        <p14:creationId xmlns:p14="http://schemas.microsoft.com/office/powerpoint/2010/main" val="4123264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Dagvaardingsprocedure in eerste aanleg</a:t>
            </a:r>
            <a:b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Titel 2, Afdeling 5: verder verloop procedure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Stellen en bewijzen!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Art. 128 Rv.: conclusie van antwoord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Exhibitieplicht gedaagde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Reconventie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Art. 130 Rv.: vermeerdering van eis bij akte (ook de gronden!)</a:t>
            </a:r>
          </a:p>
          <a:p>
            <a:pPr marL="1338263" lvl="2" indent="-179388"/>
            <a:r>
              <a:rPr lang="nl-NL" sz="20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Lid 3: bij verstek gedaagde betekenen per exploot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Art. 131 Rv.: comparitieberaad</a:t>
            </a:r>
          </a:p>
        </p:txBody>
      </p:sp>
    </p:spTree>
    <p:extLst>
      <p:ext uri="{BB962C8B-B14F-4D97-AF65-F5344CB8AC3E}">
        <p14:creationId xmlns:p14="http://schemas.microsoft.com/office/powerpoint/2010/main" val="4210319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Verder verloop procedure KEI</a:t>
            </a:r>
            <a:b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Verweer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Kantonzaken</a:t>
            </a:r>
          </a:p>
          <a:p>
            <a:pPr marL="1338263" lvl="2" indent="-179388"/>
            <a:r>
              <a:rPr lang="nl-NL" sz="20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Door indiening verweerschrift binnen termijn</a:t>
            </a:r>
          </a:p>
          <a:p>
            <a:pPr marL="1338263" lvl="2" indent="-179388"/>
            <a:r>
              <a:rPr lang="nl-NL" sz="20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Verschijnen op zitting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Voorzieningenrechter</a:t>
            </a:r>
          </a:p>
          <a:p>
            <a:pPr marL="1338263" lvl="2" indent="-179388"/>
            <a:r>
              <a:rPr lang="nl-NL" sz="20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Verschijnen op zitting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Overige zaken (verplichte procesvertegenwoordiging)</a:t>
            </a:r>
          </a:p>
          <a:p>
            <a:pPr marL="1338263" lvl="2" indent="-179388"/>
            <a:r>
              <a:rPr lang="nl-NL" sz="20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Advocaat stellen binnen de aangezegde termijn</a:t>
            </a:r>
          </a:p>
        </p:txBody>
      </p:sp>
    </p:spTree>
    <p:extLst>
      <p:ext uri="{BB962C8B-B14F-4D97-AF65-F5344CB8AC3E}">
        <p14:creationId xmlns:p14="http://schemas.microsoft.com/office/powerpoint/2010/main" val="25615728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Verder verloop procedure KEI</a:t>
            </a:r>
            <a:b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Verweerschrift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Bij verplicht verweerschrift: digitaal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Facultatief: mag papier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Indien van toepassing: mondeling ter zitting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Termijn: vier weken kanton/zes overig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Verzoekzaken: tot 10 dagen voor zitting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Dezelfde eisen als nu (exhibitie, concentratie)</a:t>
            </a:r>
          </a:p>
        </p:txBody>
      </p:sp>
    </p:spTree>
    <p:extLst>
      <p:ext uri="{BB962C8B-B14F-4D97-AF65-F5344CB8AC3E}">
        <p14:creationId xmlns:p14="http://schemas.microsoft.com/office/powerpoint/2010/main" val="1542910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Programma</a:t>
            </a:r>
            <a:b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Algemene beginselen goede procesorde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Dagvaardingsprocedure in eerste aanleg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Vergelijking met procedure in KEI</a:t>
            </a:r>
          </a:p>
        </p:txBody>
      </p:sp>
    </p:spTree>
    <p:extLst>
      <p:ext uri="{BB962C8B-B14F-4D97-AF65-F5344CB8AC3E}">
        <p14:creationId xmlns:p14="http://schemas.microsoft.com/office/powerpoint/2010/main" val="41702068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Verder verloop procedure KEI</a:t>
            </a:r>
            <a:b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Tegenvordering/verzoek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In te stellen bij verweerschrift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Gezamenlijke behandeling</a:t>
            </a:r>
          </a:p>
        </p:txBody>
      </p:sp>
    </p:spTree>
    <p:extLst>
      <p:ext uri="{BB962C8B-B14F-4D97-AF65-F5344CB8AC3E}">
        <p14:creationId xmlns:p14="http://schemas.microsoft.com/office/powerpoint/2010/main" val="27317081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Dagvaardingsprocedure in eerste aanleg</a:t>
            </a:r>
            <a:b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De comparitie van partijen</a:t>
            </a:r>
          </a:p>
          <a:p>
            <a:pPr marL="938213" lvl="1" indent="-179388"/>
            <a:r>
              <a:rPr lang="nl-NL" sz="24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Stukken veertien dagen voor zitting</a:t>
            </a:r>
          </a:p>
          <a:p>
            <a:pPr marL="938213" lvl="1" indent="-179388"/>
            <a:r>
              <a:rPr lang="nl-NL" sz="24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Geen pleidooi</a:t>
            </a:r>
          </a:p>
          <a:p>
            <a:pPr marL="938213" lvl="1" indent="-179388"/>
            <a:r>
              <a:rPr lang="nl-NL" sz="24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Schikken of stikken? ;-)</a:t>
            </a:r>
            <a:endParaRPr lang="nl-NL" sz="24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Mondelinge behandeling KEI</a:t>
            </a:r>
            <a:b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Hoofdregel: altijd MB, </a:t>
            </a:r>
            <a:r>
              <a:rPr lang="nl-NL" sz="2800" u="sng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tenzij</a:t>
            </a:r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: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Kennelijk niet ontvankelijk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Kennelijk onbevoegd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Verstek en toewijzing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Op eenparig verzoek van partijen</a:t>
            </a:r>
          </a:p>
        </p:txBody>
      </p:sp>
    </p:spTree>
    <p:extLst>
      <p:ext uri="{BB962C8B-B14F-4D97-AF65-F5344CB8AC3E}">
        <p14:creationId xmlns:p14="http://schemas.microsoft.com/office/powerpoint/2010/main" val="36325866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Mondelinge behandeling KEI</a:t>
            </a:r>
            <a:b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Ter toelichting op stukken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Inlichtingen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Nadere onderbouwing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Schikking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Regie afspraken en nadere procesafspraken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Agenda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Getuigen/deskundigen verhoor/bericht bevelen</a:t>
            </a:r>
          </a:p>
        </p:txBody>
      </p:sp>
    </p:spTree>
    <p:extLst>
      <p:ext uri="{BB962C8B-B14F-4D97-AF65-F5344CB8AC3E}">
        <p14:creationId xmlns:p14="http://schemas.microsoft.com/office/powerpoint/2010/main" val="5077100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Mondelinge behandeling KEI</a:t>
            </a:r>
            <a:b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Stukken uiterlijk tien dagen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Proces-verbaal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Niet altijd, soms beeld- of geluidsopnames (AMvB)</a:t>
            </a:r>
          </a:p>
        </p:txBody>
      </p:sp>
    </p:spTree>
    <p:extLst>
      <p:ext uri="{BB962C8B-B14F-4D97-AF65-F5344CB8AC3E}">
        <p14:creationId xmlns:p14="http://schemas.microsoft.com/office/powerpoint/2010/main" val="14588711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Verder verloop procedure (oud)</a:t>
            </a:r>
            <a:b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Re- en dupliek mogen nog wel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Vonnis (in openbaarheid uitgesproken! Toch? Of toch niet?)</a:t>
            </a:r>
          </a:p>
        </p:txBody>
      </p:sp>
    </p:spTree>
    <p:extLst>
      <p:ext uri="{BB962C8B-B14F-4D97-AF65-F5344CB8AC3E}">
        <p14:creationId xmlns:p14="http://schemas.microsoft.com/office/powerpoint/2010/main" val="42341742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Uitspraak KEI</a:t>
            </a:r>
            <a:b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Schriftelijk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Mondeling indien alle partijen ter zitting zijn verschenen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Einduitspraak, tussen uitspraak, incidentele uitspraak</a:t>
            </a:r>
          </a:p>
        </p:txBody>
      </p:sp>
    </p:spTree>
    <p:extLst>
      <p:ext uri="{BB962C8B-B14F-4D97-AF65-F5344CB8AC3E}">
        <p14:creationId xmlns:p14="http://schemas.microsoft.com/office/powerpoint/2010/main" val="15585957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Uitspraak KEI</a:t>
            </a:r>
            <a:b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Termijn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Mondeling: direct ter zitting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Kanton: vier weken na MB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Overig: zes weken na MB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Verlenging onder bijzondere omstandigheden</a:t>
            </a:r>
          </a:p>
        </p:txBody>
      </p:sp>
    </p:spTree>
    <p:extLst>
      <p:ext uri="{BB962C8B-B14F-4D97-AF65-F5344CB8AC3E}">
        <p14:creationId xmlns:p14="http://schemas.microsoft.com/office/powerpoint/2010/main" val="23228531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Vernieuwing in de rechtspraak</a:t>
            </a:r>
            <a:b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Meer specialisatie bij rechtbanken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Maatwerk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Aandacht voor buitengerechtelijke alternatieven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Mediation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Video </a:t>
            </a:r>
            <a:r>
              <a:rPr lang="nl-NL" sz="2800" dirty="0" err="1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conferencing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8652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Vernieuwing in de rechtspraak</a:t>
            </a:r>
            <a:b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Zie ook: innovatieagenda rechtspraak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276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KEI</a:t>
            </a:r>
            <a:b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Kwaliteit En Innovatie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Digitalisering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Benodigde wetsaanpassingen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Uitrolmodel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Vreemdelingenzaken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Strafzaken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Civiel/Handel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Familierecht</a:t>
            </a:r>
          </a:p>
        </p:txBody>
      </p:sp>
    </p:spTree>
    <p:extLst>
      <p:ext uri="{BB962C8B-B14F-4D97-AF65-F5344CB8AC3E}">
        <p14:creationId xmlns:p14="http://schemas.microsoft.com/office/powerpoint/2010/main" val="23551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KEI</a:t>
            </a:r>
            <a:b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Belangrijke wijzigingen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Re- en dupliek afgeschaft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Comparitie en enquête schuiven in elkaar</a:t>
            </a:r>
          </a:p>
          <a:p>
            <a:pPr marL="1338263" lvl="2" indent="-179388"/>
            <a:r>
              <a:rPr lang="nl-NL" sz="20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Zoveel mogelijk op één zitting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Afschaffing onderscheid verzoekschrift-dagvaarding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Deurwaarder niet meer altijd nodig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Digitale oproeping wederpartij</a:t>
            </a:r>
          </a:p>
        </p:txBody>
      </p:sp>
    </p:spTree>
    <p:extLst>
      <p:ext uri="{BB962C8B-B14F-4D97-AF65-F5344CB8AC3E}">
        <p14:creationId xmlns:p14="http://schemas.microsoft.com/office/powerpoint/2010/main" val="2388549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Beginselen behoorlijke procesorde</a:t>
            </a:r>
            <a:b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Titel 1, Afdeling 3: algemene voorschriften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Hoor en wederhoor: recht op inzage origineel?</a:t>
            </a:r>
          </a:p>
          <a:p>
            <a:pPr marL="1338263" lvl="2" indent="-179388"/>
            <a:r>
              <a:rPr lang="nl-NL" sz="20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HR 22 november 2013, HR:2013:1384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Openbaarheid</a:t>
            </a:r>
          </a:p>
          <a:p>
            <a:pPr marL="1338263" lvl="2" indent="-179388"/>
            <a:r>
              <a:rPr lang="nl-NL" sz="20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Art. 803 lid 2 Rv. per 1 januari 2013 aangepast aan 6 EVRM, maar terughoudendheid blijft bestaan</a:t>
            </a:r>
          </a:p>
          <a:p>
            <a:pPr marL="938213" lvl="1" indent="-179388"/>
            <a:r>
              <a:rPr lang="nl-NL" sz="2400" dirty="0" err="1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Equalty</a:t>
            </a:r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 of arms</a:t>
            </a: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Oral hearing</a:t>
            </a:r>
            <a:endParaRPr lang="nl-NL" sz="20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  <a:p>
            <a:pPr marL="938213" lvl="1" indent="-179388"/>
            <a:r>
              <a:rPr lang="nl-NL" sz="24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Recht op inbrengen stukken, maar pas op:</a:t>
            </a:r>
          </a:p>
          <a:p>
            <a:pPr marL="1338263" lvl="2" indent="-179388"/>
            <a:r>
              <a:rPr lang="nl-NL" sz="20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Hof ‘s-Hertogenbosch 2 april 2013, GHSHE: 2013:BZ6632</a:t>
            </a:r>
          </a:p>
        </p:txBody>
      </p:sp>
    </p:spTree>
    <p:extLst>
      <p:ext uri="{BB962C8B-B14F-4D97-AF65-F5344CB8AC3E}">
        <p14:creationId xmlns:p14="http://schemas.microsoft.com/office/powerpoint/2010/main" val="2229389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Procedure in eerste aanleg</a:t>
            </a:r>
            <a:b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Relatieve competentie</a:t>
            </a:r>
          </a:p>
          <a:p>
            <a:pPr marL="538163" indent="-179388"/>
            <a:r>
              <a:rPr lang="nl-NL" sz="28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Hoofdregel: woonplaats gedaagde</a:t>
            </a:r>
          </a:p>
          <a:p>
            <a:pPr marL="538163" indent="-179388"/>
            <a:r>
              <a:rPr lang="nl-NL" sz="28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Specifieke regelingen</a:t>
            </a:r>
          </a:p>
          <a:p>
            <a:pPr marL="938213" lvl="1" indent="-179388"/>
            <a:r>
              <a:rPr lang="nl-NL" sz="24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Onrechtmatige daad</a:t>
            </a:r>
          </a:p>
          <a:p>
            <a:pPr marL="938213" lvl="1" indent="-179388"/>
            <a:r>
              <a:rPr lang="nl-NL" sz="24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Onroerende zaken</a:t>
            </a:r>
          </a:p>
          <a:p>
            <a:pPr marL="938213" lvl="1" indent="-179388"/>
            <a:r>
              <a:rPr lang="nl-NL" sz="24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Nalatenschap</a:t>
            </a:r>
          </a:p>
          <a:p>
            <a:pPr marL="538163" indent="-179388"/>
            <a:r>
              <a:rPr lang="nl-NL" sz="28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Foute keuze: onbevoegd en verwijzing</a:t>
            </a:r>
          </a:p>
          <a:p>
            <a:pPr marL="538163" indent="-179388"/>
            <a:r>
              <a:rPr lang="nl-NL" sz="28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Forumkeuze art. 108 Rv.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188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Procedure in eerste aanleg</a:t>
            </a:r>
            <a:b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Dagvaarding (art. 78-259) en verzoekschrift (art. 261-291)</a:t>
            </a:r>
          </a:p>
          <a:p>
            <a:pPr marL="538163" indent="-179388"/>
            <a:r>
              <a:rPr lang="nl-NL" sz="28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Absolute en relatieve competentie</a:t>
            </a:r>
          </a:p>
          <a:p>
            <a:pPr marL="938213" lvl="1" indent="-179388"/>
            <a:r>
              <a:rPr lang="nl-NL" sz="24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Zijn  regels van openbare orde</a:t>
            </a:r>
          </a:p>
          <a:p>
            <a:pPr marL="538163" indent="-179388"/>
            <a:r>
              <a:rPr lang="nl-NL" sz="28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Rechtbank in beginsel voor eerste aanleg</a:t>
            </a:r>
          </a:p>
          <a:p>
            <a:pPr marL="538163" indent="-179388"/>
            <a:r>
              <a:rPr lang="nl-NL" sz="28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Kantonzaken</a:t>
            </a:r>
          </a:p>
          <a:p>
            <a:pPr marL="938213" lvl="1" indent="-179388"/>
            <a:r>
              <a:rPr lang="nl-NL" sz="24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Tot € 25.000,00</a:t>
            </a:r>
          </a:p>
          <a:p>
            <a:pPr marL="938213" lvl="1" indent="-179388"/>
            <a:r>
              <a:rPr lang="nl-NL" sz="24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Aardvorderingen</a:t>
            </a:r>
            <a:endParaRPr lang="nl-NL" sz="24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Procedure in eerste aanleg KEI</a:t>
            </a:r>
            <a:b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Procesinleiding (PI)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Verweerschrift (VW)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Mondelinge behandeling (MB)</a:t>
            </a:r>
          </a:p>
          <a:p>
            <a:pPr marL="538163" indent="-179388"/>
            <a:r>
              <a:rPr lang="nl-NL" sz="2800" dirty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Uitspraak</a:t>
            </a:r>
          </a:p>
        </p:txBody>
      </p:sp>
    </p:spTree>
    <p:extLst>
      <p:ext uri="{BB962C8B-B14F-4D97-AF65-F5344CB8AC3E}">
        <p14:creationId xmlns:p14="http://schemas.microsoft.com/office/powerpoint/2010/main" val="1199541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Dagvaardingsprocedure in eerste aanleg</a:t>
            </a:r>
            <a:b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</a:br>
            <a:r>
              <a:rPr lang="nl-NL" sz="32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_______________________________________</a:t>
            </a:r>
            <a:endParaRPr lang="nl-NL" sz="28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rmAutofit/>
          </a:bodyPr>
          <a:lstStyle/>
          <a:p>
            <a:pPr marL="538163" indent="-179388"/>
            <a:r>
              <a:rPr lang="nl-NL" sz="28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Titel 1, Afdeling 6: exploten (artt. 45 e.v.)</a:t>
            </a:r>
          </a:p>
          <a:p>
            <a:pPr marL="938213" lvl="1" indent="-179388"/>
            <a:r>
              <a:rPr lang="nl-NL" sz="24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Inhoud exploten</a:t>
            </a:r>
          </a:p>
          <a:p>
            <a:pPr marL="1338263" lvl="2" indent="-179388"/>
            <a:r>
              <a:rPr lang="nl-NL" sz="20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Datum</a:t>
            </a:r>
          </a:p>
          <a:p>
            <a:pPr marL="1338263" lvl="2" indent="-179388"/>
            <a:r>
              <a:rPr lang="nl-NL" sz="20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Naam rekwirant</a:t>
            </a:r>
          </a:p>
          <a:p>
            <a:pPr marL="1338263" lvl="2" indent="-179388"/>
            <a:r>
              <a:rPr lang="nl-NL" sz="20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Naam en voornamen deurwaarder</a:t>
            </a:r>
          </a:p>
          <a:p>
            <a:pPr marL="1338263" lvl="2" indent="-179388"/>
            <a:r>
              <a:rPr lang="nl-NL" sz="20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Naam van gerekwireerde</a:t>
            </a:r>
          </a:p>
          <a:p>
            <a:pPr marL="1338263" lvl="2" indent="-179388"/>
            <a:r>
              <a:rPr lang="nl-NL" sz="200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Wijze van betekening/afschrift</a:t>
            </a:r>
            <a:endParaRPr lang="nl-NL" sz="2000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2424</TotalTime>
  <Words>887</Words>
  <Application>Microsoft Office PowerPoint</Application>
  <PresentationFormat>Diavoorstelling (4:3)</PresentationFormat>
  <Paragraphs>199</Paragraphs>
  <Slides>29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29</vt:i4>
      </vt:variant>
    </vt:vector>
  </HeadingPairs>
  <TitlesOfParts>
    <vt:vector size="34" baseType="lpstr">
      <vt:lpstr>Arial</vt:lpstr>
      <vt:lpstr>Calibri</vt:lpstr>
      <vt:lpstr>Gill Sans MT</vt:lpstr>
      <vt:lpstr>Helvetica</vt:lpstr>
      <vt:lpstr>Aangepast ontwerp</vt:lpstr>
      <vt:lpstr>Procederen in de dagelijkse praktijk Tips en actualiteiten</vt:lpstr>
      <vt:lpstr>Programma _______________________________________</vt:lpstr>
      <vt:lpstr>KEI _______________________________________</vt:lpstr>
      <vt:lpstr>KEI _______________________________________</vt:lpstr>
      <vt:lpstr>Beginselen behoorlijke procesorde _______________________________________</vt:lpstr>
      <vt:lpstr>Procedure in eerste aanleg _______________________________________</vt:lpstr>
      <vt:lpstr>Procedure in eerste aanleg _______________________________________</vt:lpstr>
      <vt:lpstr>Procedure in eerste aanleg KEI _______________________________________</vt:lpstr>
      <vt:lpstr>Dagvaardingsprocedure in eerste aanleg _______________________________________</vt:lpstr>
      <vt:lpstr>Dagvaardingsprocedure in eerste aanleg _______________________________________</vt:lpstr>
      <vt:lpstr>Dagvaardingsprocedure in eerste aanleg _______________________________________</vt:lpstr>
      <vt:lpstr>Dagvaardingsprocedure in eerste aanleg _______________________________________</vt:lpstr>
      <vt:lpstr>Procesinleiding KEI _______________________________________</vt:lpstr>
      <vt:lpstr>Procesinleiding KEI _______________________________________</vt:lpstr>
      <vt:lpstr>Procesinleiding KEI _______________________________________</vt:lpstr>
      <vt:lpstr>Procesinleiding KEI _______________________________________</vt:lpstr>
      <vt:lpstr>Dagvaardingsprocedure in eerste aanleg _______________________________________</vt:lpstr>
      <vt:lpstr>Verder verloop procedure KEI _______________________________________</vt:lpstr>
      <vt:lpstr>Verder verloop procedure KEI _______________________________________</vt:lpstr>
      <vt:lpstr>Verder verloop procedure KEI _______________________________________</vt:lpstr>
      <vt:lpstr>Dagvaardingsprocedure in eerste aanleg _____________________________________</vt:lpstr>
      <vt:lpstr>Mondelinge behandeling KEI _____________________________________</vt:lpstr>
      <vt:lpstr>Mondelinge behandeling KEI _____________________________________</vt:lpstr>
      <vt:lpstr>Mondelinge behandeling KEI _____________________________________</vt:lpstr>
      <vt:lpstr>Verder verloop procedure (oud) _____________________________________</vt:lpstr>
      <vt:lpstr>Uitspraak KEI _____________________________________</vt:lpstr>
      <vt:lpstr>Uitspraak KEI _____________________________________</vt:lpstr>
      <vt:lpstr>Vernieuwing in de rechtspraak _______________________________________</vt:lpstr>
      <vt:lpstr>Vernieuwing in de rechtspraak _______________________________________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Verzuim en herstel</dc:title>
  <dc:creator>Van Swaaij</dc:creator>
  <cp:lastModifiedBy>Gebruiker</cp:lastModifiedBy>
  <cp:revision>153</cp:revision>
  <dcterms:created xsi:type="dcterms:W3CDTF">2010-06-01T14:52:09Z</dcterms:created>
  <dcterms:modified xsi:type="dcterms:W3CDTF">2017-05-02T09:04:26Z</dcterms:modified>
</cp:coreProperties>
</file>